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87"/>
  </p:notesMasterIdLst>
  <p:handoutMasterIdLst>
    <p:handoutMasterId r:id="rId88"/>
  </p:handoutMasterIdLst>
  <p:sldIdLst>
    <p:sldId id="343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78" r:id="rId10"/>
    <p:sldId id="279" r:id="rId11"/>
    <p:sldId id="280" r:id="rId12"/>
    <p:sldId id="264" r:id="rId13"/>
    <p:sldId id="281" r:id="rId14"/>
    <p:sldId id="282" r:id="rId15"/>
    <p:sldId id="283" r:id="rId16"/>
    <p:sldId id="284" r:id="rId17"/>
    <p:sldId id="265" r:id="rId18"/>
    <p:sldId id="285" r:id="rId19"/>
    <p:sldId id="286" r:id="rId20"/>
    <p:sldId id="266" r:id="rId21"/>
    <p:sldId id="287" r:id="rId22"/>
    <p:sldId id="288" r:id="rId23"/>
    <p:sldId id="267" r:id="rId24"/>
    <p:sldId id="289" r:id="rId25"/>
    <p:sldId id="290" r:id="rId26"/>
    <p:sldId id="291" r:id="rId27"/>
    <p:sldId id="292" r:id="rId28"/>
    <p:sldId id="293" r:id="rId29"/>
    <p:sldId id="268" r:id="rId30"/>
    <p:sldId id="294" r:id="rId31"/>
    <p:sldId id="295" r:id="rId32"/>
    <p:sldId id="296" r:id="rId33"/>
    <p:sldId id="297" r:id="rId34"/>
    <p:sldId id="269" r:id="rId35"/>
    <p:sldId id="298" r:id="rId36"/>
    <p:sldId id="299" r:id="rId37"/>
    <p:sldId id="270" r:id="rId38"/>
    <p:sldId id="301" r:id="rId39"/>
    <p:sldId id="302" r:id="rId40"/>
    <p:sldId id="303" r:id="rId41"/>
    <p:sldId id="304" r:id="rId42"/>
    <p:sldId id="271" r:id="rId43"/>
    <p:sldId id="305" r:id="rId44"/>
    <p:sldId id="306" r:id="rId45"/>
    <p:sldId id="272" r:id="rId46"/>
    <p:sldId id="307" r:id="rId47"/>
    <p:sldId id="273" r:id="rId48"/>
    <p:sldId id="308" r:id="rId49"/>
    <p:sldId id="309" r:id="rId50"/>
    <p:sldId id="274" r:id="rId51"/>
    <p:sldId id="310" r:id="rId52"/>
    <p:sldId id="311" r:id="rId53"/>
    <p:sldId id="275" r:id="rId54"/>
    <p:sldId id="312" r:id="rId55"/>
    <p:sldId id="276" r:id="rId56"/>
    <p:sldId id="313" r:id="rId57"/>
    <p:sldId id="277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6" r:id="rId80"/>
    <p:sldId id="337" r:id="rId81"/>
    <p:sldId id="338" r:id="rId82"/>
    <p:sldId id="335" r:id="rId83"/>
    <p:sldId id="339" r:id="rId84"/>
    <p:sldId id="340" r:id="rId85"/>
    <p:sldId id="341" r:id="rId8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5E"/>
    <a:srgbClr val="F3CCDF"/>
    <a:srgbClr val="6DB6AB"/>
    <a:srgbClr val="01999C"/>
    <a:srgbClr val="00AFCC"/>
    <a:srgbClr val="59595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3788-AF23-4201-9E27-4091D6F8534B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B924-4D22-454C-8E13-AF399D3B1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9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E64CA-149A-4BC7-859F-22662D6A9FED}" type="datetimeFigureOut">
              <a:rPr lang="pt-BR" smtClean="0"/>
              <a:t>08/09/2019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36CC-07FA-40F4-98DE-27FF45D11D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6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jaetico.com.br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Retângulo 2">
            <a:hlinkClick r:id="" action="ppaction://hlinkshowjump?jump=previousslide"/>
          </p:cNvPr>
          <p:cNvSpPr/>
          <p:nvPr userDrawn="1"/>
        </p:nvSpPr>
        <p:spPr>
          <a:xfrm>
            <a:off x="78422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826770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3"/>
          </p:cNvPr>
          <p:cNvSpPr/>
          <p:nvPr userDrawn="1"/>
        </p:nvSpPr>
        <p:spPr>
          <a:xfrm>
            <a:off x="3600450" y="6381750"/>
            <a:ext cx="1822450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0"/>
          </p:nvPr>
        </p:nvSpPr>
        <p:spPr>
          <a:xfrm>
            <a:off x="367200" y="1735200"/>
            <a:ext cx="8172000" cy="45720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6DB6AB"/>
              </a:buClr>
              <a:buSzPct val="75000"/>
              <a:buFontTx/>
              <a:buBlip>
                <a:blip r:embed="rId4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404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íd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8634412" y="6464928"/>
            <a:ext cx="58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04A5568-B9F3-42B1-AA00-FE1BF7E31241}" type="slidenum">
              <a:rPr lang="pt-BR" sz="1400" smtClean="0">
                <a:solidFill>
                  <a:srgbClr val="585858"/>
                </a:solidFill>
                <a:latin typeface="Arial Narrow" panose="020B0606020202030204" pitchFamily="34" charset="0"/>
              </a:rPr>
              <a:pPr algn="ctr"/>
              <a:t>‹nº›</a:t>
            </a:fld>
            <a:endParaRPr lang="pt-BR" sz="1600" dirty="0">
              <a:solidFill>
                <a:srgbClr val="585858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ângulo 8">
            <a:hlinkClick r:id="rId3"/>
          </p:cNvPr>
          <p:cNvSpPr/>
          <p:nvPr userDrawn="1"/>
        </p:nvSpPr>
        <p:spPr>
          <a:xfrm>
            <a:off x="5423089" y="6469774"/>
            <a:ext cx="264775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251999" y="736600"/>
            <a:ext cx="8640000" cy="5474205"/>
          </a:xfrm>
          <a:prstGeom prst="rect">
            <a:avLst/>
          </a:prstGeom>
        </p:spPr>
        <p:txBody>
          <a:bodyPr/>
          <a:lstStyle>
            <a:lvl1pPr>
              <a:buClr>
                <a:srgbClr val="C3005E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C3005E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C3005E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C3005E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C3005E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>
            <a:hlinkClick r:id="" action="ppaction://hlinkshowjump?jump=previousslide"/>
          </p:cNvPr>
          <p:cNvSpPr/>
          <p:nvPr userDrawn="1"/>
        </p:nvSpPr>
        <p:spPr>
          <a:xfrm>
            <a:off x="8070846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 userDrawn="1"/>
        </p:nvSpPr>
        <p:spPr>
          <a:xfrm>
            <a:off x="8693150" y="76200"/>
            <a:ext cx="374650" cy="52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999DAEB-3A40-4029-A825-7E940C7E0D8D}"/>
              </a:ext>
            </a:extLst>
          </p:cNvPr>
          <p:cNvSpPr/>
          <p:nvPr userDrawn="1"/>
        </p:nvSpPr>
        <p:spPr>
          <a:xfrm>
            <a:off x="3800992" y="5437165"/>
            <a:ext cx="1523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 err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ísica</a:t>
            </a:r>
            <a:endParaRPr lang="pt-BR" sz="4000" b="0" cap="none" spc="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01B2FD5-32D4-40D7-8549-46860FB4ED47}"/>
              </a:ext>
            </a:extLst>
          </p:cNvPr>
          <p:cNvSpPr/>
          <p:nvPr userDrawn="1"/>
        </p:nvSpPr>
        <p:spPr>
          <a:xfrm>
            <a:off x="1965443" y="5785958"/>
            <a:ext cx="12538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1905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1AEFFE1-4E25-47E3-870B-D738D6E6C629}"/>
              </a:ext>
            </a:extLst>
          </p:cNvPr>
          <p:cNvSpPr/>
          <p:nvPr userDrawn="1"/>
        </p:nvSpPr>
        <p:spPr>
          <a:xfrm>
            <a:off x="3764265" y="5787527"/>
            <a:ext cx="403187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1905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ROSINALDO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0849414-0876-4F15-9403-32340BAE93EE}"/>
              </a:ext>
            </a:extLst>
          </p:cNvPr>
          <p:cNvSpPr/>
          <p:nvPr userDrawn="1"/>
        </p:nvSpPr>
        <p:spPr>
          <a:xfrm>
            <a:off x="2995860" y="5220353"/>
            <a:ext cx="104067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0" b="0" cap="none" spc="0" dirty="0">
                <a:ln w="19050">
                  <a:solidFill>
                    <a:srgbClr val="FF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8941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3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7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Impulso de uma força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77481" y="1210582"/>
            <a:ext cx="574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Gráfico do impulso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962084"/>
            <a:ext cx="3577999" cy="3398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56" y="5527040"/>
            <a:ext cx="1193483" cy="580073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829998" y="2426872"/>
            <a:ext cx="5074112" cy="2500155"/>
            <a:chOff x="3829998" y="2426872"/>
            <a:chExt cx="5074112" cy="250015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6331" y="2426872"/>
              <a:ext cx="5037779" cy="2468623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829998" y="3941380"/>
              <a:ext cx="4777974" cy="985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946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Impulso de uma força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77481" y="1210582"/>
            <a:ext cx="574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Gráfico do impulso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962084"/>
            <a:ext cx="3577999" cy="3398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56" y="5527040"/>
            <a:ext cx="1193483" cy="5800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331" y="2426872"/>
            <a:ext cx="5037779" cy="24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Quantidade de movimento de um corpo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56" y="1356169"/>
            <a:ext cx="4353711" cy="11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Quantidade de movimento de um corpo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56" y="1356169"/>
            <a:ext cx="4353711" cy="1106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3" y="1652680"/>
            <a:ext cx="1266825" cy="5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Quantidade de movimento de um corpo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56" y="1356169"/>
            <a:ext cx="4353711" cy="1106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3" y="1652680"/>
            <a:ext cx="1266825" cy="513397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220467" y="2605453"/>
            <a:ext cx="8781642" cy="3716519"/>
            <a:chOff x="220467" y="2605453"/>
            <a:chExt cx="8781642" cy="3716519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999" y="2605453"/>
              <a:ext cx="8640000" cy="3605352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220467" y="4035972"/>
              <a:ext cx="8781642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677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Quantidade de movimento de um corpo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56" y="1356169"/>
            <a:ext cx="4353711" cy="1106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3" y="1652680"/>
            <a:ext cx="1266825" cy="513397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220467" y="2605453"/>
            <a:ext cx="8781642" cy="3716518"/>
            <a:chOff x="220467" y="2605453"/>
            <a:chExt cx="8781642" cy="3716518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999" y="2605453"/>
              <a:ext cx="8640000" cy="3605352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220467" y="4666592"/>
              <a:ext cx="8781642" cy="1655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146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Quantidade de movimento de um corpo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Q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356" y="1356169"/>
            <a:ext cx="4353711" cy="1106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113" y="1652680"/>
            <a:ext cx="1266825" cy="51339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99" y="2605453"/>
            <a:ext cx="8640000" cy="36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C3005E"/>
                </a:solidFill>
              </a:rPr>
              <a:t>Teorema do impulso</a:t>
            </a:r>
            <a:endParaRPr lang="pt-BR" dirty="0">
              <a:solidFill>
                <a:srgbClr val="C3005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7" y="1367659"/>
            <a:ext cx="5033141" cy="28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C3005E"/>
                </a:solidFill>
              </a:rPr>
              <a:t>Teorema do impulso</a:t>
            </a:r>
            <a:endParaRPr lang="pt-BR" dirty="0">
              <a:solidFill>
                <a:srgbClr val="C3005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7" y="1367659"/>
            <a:ext cx="5033141" cy="28978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768" y="3140211"/>
            <a:ext cx="2573655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C3005E"/>
                </a:solidFill>
              </a:rPr>
              <a:t>Teorema do impulso</a:t>
            </a:r>
            <a:endParaRPr lang="pt-BR" dirty="0">
              <a:solidFill>
                <a:srgbClr val="C3005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7" y="1367659"/>
            <a:ext cx="5033141" cy="28978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768" y="3140211"/>
            <a:ext cx="2573655" cy="7067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1" y="4621576"/>
            <a:ext cx="8387715" cy="14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Quantidade de movimento de um sistema de corpos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10235" b="5432"/>
          <a:stretch/>
        </p:blipFill>
        <p:spPr>
          <a:xfrm>
            <a:off x="251998" y="2522938"/>
            <a:ext cx="8640001" cy="30632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8374877" y="2977109"/>
            <a:ext cx="11689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Gelner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Tivadar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Quantidade de movimento de um sistema de corpos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10235" b="5432"/>
          <a:stretch/>
        </p:blipFill>
        <p:spPr>
          <a:xfrm>
            <a:off x="251998" y="2522938"/>
            <a:ext cx="8640001" cy="30632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8374877" y="2977109"/>
            <a:ext cx="11689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Gelner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Tivadar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269" y="1763350"/>
            <a:ext cx="4147185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Quantidade de movimento de um sistema de corpos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10235" b="5432"/>
          <a:stretch/>
        </p:blipFill>
        <p:spPr>
          <a:xfrm>
            <a:off x="251998" y="2522938"/>
            <a:ext cx="8640001" cy="30632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16200000">
            <a:off x="8374877" y="2977109"/>
            <a:ext cx="116891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Gelner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Tivadar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133" y="5777416"/>
            <a:ext cx="8507730" cy="4333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269" y="1763350"/>
            <a:ext cx="4147185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4632206"/>
            <a:ext cx="2032929" cy="369332"/>
          </a:xfrm>
          <a:prstGeom prst="rect">
            <a:avLst/>
          </a:prstGeom>
          <a:solidFill>
            <a:srgbClr val="C3005E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corpos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4632206"/>
            <a:ext cx="2032929" cy="369332"/>
          </a:xfrm>
          <a:prstGeom prst="rect">
            <a:avLst/>
          </a:prstGeom>
          <a:solidFill>
            <a:srgbClr val="C3005E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corpos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62717" y="3953369"/>
            <a:ext cx="1721946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internas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  <p:cxnSp>
        <p:nvCxnSpPr>
          <p:cNvPr id="35" name="Conector de Seta Reta 34"/>
          <p:cNvCxnSpPr>
            <a:stCxn id="2" idx="3"/>
            <a:endCxn id="3" idx="1"/>
          </p:cNvCxnSpPr>
          <p:nvPr/>
        </p:nvCxnSpPr>
        <p:spPr>
          <a:xfrm flipV="1">
            <a:off x="2284928" y="4138035"/>
            <a:ext cx="377789" cy="678837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4632206"/>
            <a:ext cx="2032929" cy="369332"/>
          </a:xfrm>
          <a:prstGeom prst="rect">
            <a:avLst/>
          </a:prstGeom>
          <a:solidFill>
            <a:srgbClr val="C3005E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corpos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62717" y="3953369"/>
            <a:ext cx="1721946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internas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62717" y="5288522"/>
            <a:ext cx="1771639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externas</a:t>
            </a:r>
          </a:p>
        </p:txBody>
      </p:sp>
      <p:cxnSp>
        <p:nvCxnSpPr>
          <p:cNvPr id="19" name="Conector de Seta Reta 18"/>
          <p:cNvCxnSpPr>
            <a:stCxn id="2" idx="3"/>
            <a:endCxn id="4" idx="1"/>
          </p:cNvCxnSpPr>
          <p:nvPr/>
        </p:nvCxnSpPr>
        <p:spPr>
          <a:xfrm>
            <a:off x="2284928" y="4816872"/>
            <a:ext cx="377789" cy="656316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  <p:cxnSp>
        <p:nvCxnSpPr>
          <p:cNvPr id="35" name="Conector de Seta Reta 34"/>
          <p:cNvCxnSpPr>
            <a:stCxn id="2" idx="3"/>
            <a:endCxn id="3" idx="1"/>
          </p:cNvCxnSpPr>
          <p:nvPr/>
        </p:nvCxnSpPr>
        <p:spPr>
          <a:xfrm flipV="1">
            <a:off x="2284928" y="4138035"/>
            <a:ext cx="377789" cy="678837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5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4632206"/>
            <a:ext cx="2032929" cy="369332"/>
          </a:xfrm>
          <a:prstGeom prst="rect">
            <a:avLst/>
          </a:prstGeom>
          <a:solidFill>
            <a:srgbClr val="C3005E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corpos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62717" y="3953369"/>
            <a:ext cx="1721946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internas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62717" y="5288522"/>
            <a:ext cx="1771639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externas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73588" y="3814869"/>
            <a:ext cx="4018410" cy="646331"/>
          </a:xfrm>
          <a:prstGeom prst="rect">
            <a:avLst/>
          </a:prstGeom>
          <a:solidFill>
            <a:srgbClr val="F3CCDF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trocadas entre os próprios corpos do sistema</a:t>
            </a:r>
          </a:p>
        </p:txBody>
      </p:sp>
      <p:cxnSp>
        <p:nvCxnSpPr>
          <p:cNvPr id="19" name="Conector de Seta Reta 18"/>
          <p:cNvCxnSpPr>
            <a:stCxn id="2" idx="3"/>
            <a:endCxn id="4" idx="1"/>
          </p:cNvCxnSpPr>
          <p:nvPr/>
        </p:nvCxnSpPr>
        <p:spPr>
          <a:xfrm>
            <a:off x="2284928" y="4816872"/>
            <a:ext cx="377789" cy="656316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3" idx="3"/>
            <a:endCxn id="11" idx="1"/>
          </p:cNvCxnSpPr>
          <p:nvPr/>
        </p:nvCxnSpPr>
        <p:spPr>
          <a:xfrm>
            <a:off x="4384663" y="4138035"/>
            <a:ext cx="488925" cy="0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41" y="4470889"/>
            <a:ext cx="1582103" cy="387668"/>
          </a:xfrm>
          <a:prstGeom prst="rect">
            <a:avLst/>
          </a:prstGeom>
          <a:ln>
            <a:solidFill>
              <a:srgbClr val="C3005E"/>
            </a:solidFill>
          </a:ln>
        </p:spPr>
      </p:pic>
      <p:cxnSp>
        <p:nvCxnSpPr>
          <p:cNvPr id="35" name="Conector de Seta Reta 34"/>
          <p:cNvCxnSpPr>
            <a:stCxn id="2" idx="3"/>
            <a:endCxn id="3" idx="1"/>
          </p:cNvCxnSpPr>
          <p:nvPr/>
        </p:nvCxnSpPr>
        <p:spPr>
          <a:xfrm flipV="1">
            <a:off x="2284928" y="4138035"/>
            <a:ext cx="377789" cy="678837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4632206"/>
            <a:ext cx="2032929" cy="369332"/>
          </a:xfrm>
          <a:prstGeom prst="rect">
            <a:avLst/>
          </a:prstGeom>
          <a:solidFill>
            <a:srgbClr val="C3005E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corpos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62717" y="3953369"/>
            <a:ext cx="1721946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internas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62717" y="5288522"/>
            <a:ext cx="1771639" cy="369332"/>
          </a:xfrm>
          <a:prstGeom prst="rect">
            <a:avLst/>
          </a:prstGeom>
          <a:solidFill>
            <a:srgbClr val="F3CCDF"/>
          </a:solidFill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forças externas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73588" y="3814869"/>
            <a:ext cx="4018410" cy="646331"/>
          </a:xfrm>
          <a:prstGeom prst="rect">
            <a:avLst/>
          </a:prstGeom>
          <a:solidFill>
            <a:srgbClr val="F3CCDF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trocadas entre os próprios corpos do sistema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873589" y="5150022"/>
            <a:ext cx="4018410" cy="646331"/>
          </a:xfrm>
          <a:prstGeom prst="rect">
            <a:avLst/>
          </a:prstGeom>
          <a:solidFill>
            <a:srgbClr val="F3CCDF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os corpos do sistema trocam com o restante do Universo.</a:t>
            </a:r>
          </a:p>
        </p:txBody>
      </p:sp>
      <p:cxnSp>
        <p:nvCxnSpPr>
          <p:cNvPr id="19" name="Conector de Seta Reta 18"/>
          <p:cNvCxnSpPr>
            <a:stCxn id="2" idx="3"/>
            <a:endCxn id="4" idx="1"/>
          </p:cNvCxnSpPr>
          <p:nvPr/>
        </p:nvCxnSpPr>
        <p:spPr>
          <a:xfrm>
            <a:off x="2284928" y="4816872"/>
            <a:ext cx="377789" cy="656316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3" idx="3"/>
            <a:endCxn id="11" idx="1"/>
          </p:cNvCxnSpPr>
          <p:nvPr/>
        </p:nvCxnSpPr>
        <p:spPr>
          <a:xfrm>
            <a:off x="4384663" y="4138035"/>
            <a:ext cx="488925" cy="0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4" idx="3"/>
            <a:endCxn id="12" idx="1"/>
          </p:cNvCxnSpPr>
          <p:nvPr/>
        </p:nvCxnSpPr>
        <p:spPr>
          <a:xfrm>
            <a:off x="4434356" y="5473188"/>
            <a:ext cx="439233" cy="0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9" y="1586531"/>
            <a:ext cx="8141405" cy="193427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41" y="4470889"/>
            <a:ext cx="1582103" cy="387668"/>
          </a:xfrm>
          <a:prstGeom prst="rect">
            <a:avLst/>
          </a:prstGeom>
          <a:ln>
            <a:solidFill>
              <a:srgbClr val="C3005E"/>
            </a:solidFill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901" y="5796353"/>
            <a:ext cx="2079784" cy="419100"/>
          </a:xfrm>
          <a:prstGeom prst="rect">
            <a:avLst/>
          </a:prstGeom>
          <a:ln>
            <a:solidFill>
              <a:srgbClr val="C3005E"/>
            </a:solidFill>
          </a:ln>
        </p:spPr>
      </p:pic>
      <p:cxnSp>
        <p:nvCxnSpPr>
          <p:cNvPr id="35" name="Conector de Seta Reta 34"/>
          <p:cNvCxnSpPr>
            <a:stCxn id="2" idx="3"/>
            <a:endCxn id="3" idx="1"/>
          </p:cNvCxnSpPr>
          <p:nvPr/>
        </p:nvCxnSpPr>
        <p:spPr>
          <a:xfrm flipV="1">
            <a:off x="2284928" y="4138035"/>
            <a:ext cx="377789" cy="678837"/>
          </a:xfrm>
          <a:prstGeom prst="straightConnector1">
            <a:avLst/>
          </a:prstGeom>
          <a:ln>
            <a:solidFill>
              <a:srgbClr val="C300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Quando a resultante das forças externas for nula, o sistema é mecanicamente isolado ou isolado de forças externas. Isso acontece quando: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não atuam forças externas no sistema;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6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Quando a resultante das forças externas for nula, o sistema é mecanicamente isolado ou isolado de forças externas. Isso acontece quando: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não atuam forças externas no sistema;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 startAt="2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porém sua resultante é nula;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Quando a resultante das forças externas for nula, o sistema é mecanicamente isolado ou isolado de forças externas. Isso acontece quando: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não atuam forças externas no sistema;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 startAt="2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porém sua resultante é nula;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C3005E"/>
              </a:buClr>
              <a:buFont typeface="+mj-lt"/>
              <a:buAutoNum type="arabicPeriod" startAt="3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mas com intensidades desprezíveis quando comparadas às intensidades das forças internas;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Quando a resultante das forças externas for nula, o sistema é mecanicamente isolado ou isolado de forças externas. Isso acontece quando: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não atuam forças externas no sistema;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 startAt="2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porém sua resultante é nula;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C3005E"/>
              </a:buClr>
              <a:buFont typeface="+mj-lt"/>
              <a:buAutoNum type="arabicPeriod" startAt="3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mas com intensidades desprezíveis quando comparadas às intensidades das forças internas;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C3005E"/>
              </a:buClr>
              <a:buFont typeface="+mj-lt"/>
              <a:buAutoNum type="arabicPeriod" startAt="4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tempo de atuação dessas forças é muito pequeno a ponto de tornar desprezível o produto entre a força e o intervalo de tempo. Em um sistema mecanicamente isolado:</a:t>
            </a:r>
          </a:p>
        </p:txBody>
      </p:sp>
    </p:spTree>
    <p:extLst>
      <p:ext uri="{BB962C8B-B14F-4D97-AF65-F5344CB8AC3E}">
        <p14:creationId xmlns:p14="http://schemas.microsoft.com/office/powerpoint/2010/main" val="1236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Quando a resultante das forças externas for nula, o sistema é mecanicamente isolado ou isolado de forças externas. Isso acontece quando:</a:t>
            </a:r>
          </a:p>
          <a:p>
            <a:pPr algn="just"/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não atuam forças externas no sistema;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Clr>
                <a:srgbClr val="C3005E"/>
              </a:buClr>
              <a:buFont typeface="+mj-lt"/>
              <a:buAutoNum type="arabicPeriod" startAt="2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porém sua resultante é nula;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C3005E"/>
              </a:buClr>
              <a:buFont typeface="+mj-lt"/>
              <a:buAutoNum type="arabicPeriod" startAt="3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atuam forças externas, mas com intensidades desprezíveis quando comparadas às intensidades das forças internas;</a:t>
            </a:r>
          </a:p>
          <a:p>
            <a:pPr algn="just">
              <a:buClr>
                <a:srgbClr val="C3005E"/>
              </a:buClr>
            </a:pPr>
            <a:endParaRPr lang="pt-BR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ts val="2400"/>
              </a:lnSpc>
              <a:buClr>
                <a:srgbClr val="C3005E"/>
              </a:buClr>
              <a:buFont typeface="+mj-lt"/>
              <a:buAutoNum type="arabicPeriod" startAt="4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tempo de atuação dessas forças é muito pequeno a ponto de tornar desprezível o produto entre a força e o intervalo de tempo. Em um sistema mecanicamente isolado: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20" y="5409096"/>
            <a:ext cx="5856923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Considere dois corpos em repouso sobre uma mesa plana e horizontal, unidos por um fio e com uma mola deformada entre eles.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19" y="4389832"/>
            <a:ext cx="6186488" cy="1238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14" y="5825754"/>
            <a:ext cx="4966335" cy="398145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880663" y="2489921"/>
            <a:ext cx="6842235" cy="3808929"/>
            <a:chOff x="880663" y="2489921"/>
            <a:chExt cx="6842235" cy="380892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157" y="2489921"/>
              <a:ext cx="6191250" cy="1585913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880663" y="4159714"/>
              <a:ext cx="6842235" cy="2139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744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Considere dois corpos em repouso sobre uma mesa plana e horizontal, unidos por um fio e com uma mola deformada entre eles.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19" y="4389832"/>
            <a:ext cx="6186488" cy="1238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14" y="5825754"/>
            <a:ext cx="4966335" cy="398145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880663" y="2489921"/>
            <a:ext cx="6842235" cy="3797042"/>
            <a:chOff x="880663" y="2489921"/>
            <a:chExt cx="6842235" cy="379704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6157" y="2489921"/>
              <a:ext cx="6191250" cy="1585913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880663" y="5691146"/>
              <a:ext cx="6842235" cy="595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63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Sistemas mecanicamente isolados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Sistemas isolados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Considere dois corpos em repouso sobre uma mesa plana e horizontal, unidos por um fio e com uma mola deformada entre eles.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19" y="4389832"/>
            <a:ext cx="6186488" cy="1238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14" y="5825754"/>
            <a:ext cx="4966335" cy="39814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157" y="2489921"/>
            <a:ext cx="6191250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quantidade de movimento na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que duas esferas de massas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movendo-se horizontalmente com velocidades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respectivamente, colidam, e imediatamente após a colisão suas velocidades sejam: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também na direção horizontal.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  <a:blipFill>
                <a:blip r:embed="rId2"/>
                <a:stretch>
                  <a:fillRect l="-564" t="-4217" r="-564" b="-8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63" y="3429977"/>
            <a:ext cx="2863215" cy="3945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780" y="4865526"/>
            <a:ext cx="2953226" cy="41395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836" y="5690834"/>
            <a:ext cx="6416326" cy="51997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252001" y="2884092"/>
            <a:ext cx="8508007" cy="3358243"/>
            <a:chOff x="252001" y="2884092"/>
            <a:chExt cx="8508007" cy="335824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719" y="2884092"/>
              <a:ext cx="5287024" cy="2564207"/>
            </a:xfrm>
            <a:prstGeom prst="rect">
              <a:avLst/>
            </a:prstGeom>
          </p:spPr>
        </p:pic>
        <p:sp>
          <p:nvSpPr>
            <p:cNvPr id="14" name="Forma em L 13"/>
            <p:cNvSpPr/>
            <p:nvPr/>
          </p:nvSpPr>
          <p:spPr>
            <a:xfrm rot="16200000">
              <a:off x="3026473" y="508800"/>
              <a:ext cx="2959063" cy="8508007"/>
            </a:xfrm>
            <a:prstGeom prst="corner">
              <a:avLst>
                <a:gd name="adj1" fmla="val 102790"/>
                <a:gd name="adj2" fmla="val 707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802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quantidade de movimento na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que duas esferas de massas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movendo-se horizontalmente com velocidades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respectivamente, colidam, e imediatamente após a colisão suas velocidades sejam: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também na direção horizontal.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  <a:blipFill>
                <a:blip r:embed="rId2"/>
                <a:stretch>
                  <a:fillRect l="-564" t="-4217" r="-564" b="-8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/>
          <p:cNvGrpSpPr/>
          <p:nvPr/>
        </p:nvGrpSpPr>
        <p:grpSpPr>
          <a:xfrm>
            <a:off x="251999" y="2884092"/>
            <a:ext cx="8608468" cy="3342476"/>
            <a:chOff x="251999" y="2884092"/>
            <a:chExt cx="8608468" cy="334247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6763" y="3429977"/>
              <a:ext cx="2863215" cy="394577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780" y="4865526"/>
              <a:ext cx="2953226" cy="41395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836" y="5690834"/>
              <a:ext cx="6416326" cy="519970"/>
            </a:xfrm>
            <a:prstGeom prst="rect">
              <a:avLst/>
            </a:prstGeom>
          </p:spPr>
        </p:pic>
        <p:grpSp>
          <p:nvGrpSpPr>
            <p:cNvPr id="15" name="Agrupar 14"/>
            <p:cNvGrpSpPr/>
            <p:nvPr/>
          </p:nvGrpSpPr>
          <p:grpSpPr>
            <a:xfrm>
              <a:off x="252001" y="2884092"/>
              <a:ext cx="8508007" cy="3342476"/>
              <a:chOff x="252001" y="2884092"/>
              <a:chExt cx="8508007" cy="3342476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719" y="2884092"/>
                <a:ext cx="5287024" cy="2564207"/>
              </a:xfrm>
              <a:prstGeom prst="rect">
                <a:avLst/>
              </a:prstGeom>
            </p:spPr>
          </p:pic>
          <p:sp>
            <p:nvSpPr>
              <p:cNvPr id="14" name="Forma em L 13"/>
              <p:cNvSpPr/>
              <p:nvPr/>
            </p:nvSpPr>
            <p:spPr>
              <a:xfrm rot="16200000">
                <a:off x="4108987" y="1575546"/>
                <a:ext cx="794036" cy="8508007"/>
              </a:xfrm>
              <a:prstGeom prst="corner">
                <a:avLst>
                  <a:gd name="adj1" fmla="val 71022"/>
                  <a:gd name="adj2" fmla="val 707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251999" y="4082857"/>
              <a:ext cx="8608468" cy="1349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921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quantidade de movimento na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que duas esferas de massas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movendo-se horizontalmente com velocidades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respectivamente, colidam, e imediatamente após a colisão suas velocidades sejam: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também na direção horizontal.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  <a:blipFill>
                <a:blip r:embed="rId2"/>
                <a:stretch>
                  <a:fillRect l="-564" t="-4217" r="-564" b="-8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/>
          <p:cNvGrpSpPr/>
          <p:nvPr/>
        </p:nvGrpSpPr>
        <p:grpSpPr>
          <a:xfrm>
            <a:off x="252001" y="2884092"/>
            <a:ext cx="8624232" cy="3342476"/>
            <a:chOff x="252001" y="2884092"/>
            <a:chExt cx="8624232" cy="334247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6763" y="3429977"/>
              <a:ext cx="2863215" cy="394577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780" y="4865526"/>
              <a:ext cx="2953226" cy="41395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836" y="5690834"/>
              <a:ext cx="6416326" cy="519970"/>
            </a:xfrm>
            <a:prstGeom prst="rect">
              <a:avLst/>
            </a:prstGeom>
          </p:spPr>
        </p:pic>
        <p:grpSp>
          <p:nvGrpSpPr>
            <p:cNvPr id="15" name="Agrupar 14"/>
            <p:cNvGrpSpPr/>
            <p:nvPr/>
          </p:nvGrpSpPr>
          <p:grpSpPr>
            <a:xfrm>
              <a:off x="252001" y="2884092"/>
              <a:ext cx="8508007" cy="3342476"/>
              <a:chOff x="252001" y="2884092"/>
              <a:chExt cx="8508007" cy="3342476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719" y="2884092"/>
                <a:ext cx="5287024" cy="2564207"/>
              </a:xfrm>
              <a:prstGeom prst="rect">
                <a:avLst/>
              </a:prstGeom>
            </p:spPr>
          </p:pic>
          <p:sp>
            <p:nvSpPr>
              <p:cNvPr id="14" name="Forma em L 13"/>
              <p:cNvSpPr/>
              <p:nvPr/>
            </p:nvSpPr>
            <p:spPr>
              <a:xfrm rot="16200000">
                <a:off x="4108987" y="1575546"/>
                <a:ext cx="794036" cy="8508007"/>
              </a:xfrm>
              <a:prstGeom prst="corner">
                <a:avLst>
                  <a:gd name="adj1" fmla="val 71022"/>
                  <a:gd name="adj2" fmla="val 707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" name="Retângulo 1"/>
            <p:cNvSpPr/>
            <p:nvPr/>
          </p:nvSpPr>
          <p:spPr>
            <a:xfrm>
              <a:off x="5646227" y="4082857"/>
              <a:ext cx="3230006" cy="1349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760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Compreender como as ações por meio de força podem alterar a condição de movimento dos corpos.</a:t>
            </a:r>
          </a:p>
          <a:p>
            <a:r>
              <a:rPr lang="pt-BR" dirty="0"/>
              <a:t>Verificar e analisar o tempo de duração de um impacto e suas consequências para o movimento posterior dos corpos envolvidos.</a:t>
            </a:r>
          </a:p>
          <a:p>
            <a:r>
              <a:rPr lang="pt-BR" dirty="0"/>
              <a:t>Analisar e avaliar as quantidades de movimento dos corpos antes e após um processo de colisão.</a:t>
            </a:r>
          </a:p>
          <a:p>
            <a:r>
              <a:rPr lang="pt-BR" dirty="0"/>
              <a:t>Analisar os diversos tipos de colisão, identificando as quantidades de movimento dos corpos posterior ao processo.</a:t>
            </a:r>
          </a:p>
        </p:txBody>
      </p:sp>
    </p:spTree>
    <p:extLst>
      <p:ext uri="{BB962C8B-B14F-4D97-AF65-F5344CB8AC3E}">
        <p14:creationId xmlns:p14="http://schemas.microsoft.com/office/powerpoint/2010/main" val="497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quantidade de movimento na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que duas esferas de massas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movendo-se horizontalmente com velocidades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respectivamente, colidam, e imediatamente após a colisão suas velocidades sejam: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também na direção horizontal.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  <a:blipFill>
                <a:blip r:embed="rId2"/>
                <a:stretch>
                  <a:fillRect l="-564" t="-4217" r="-564" b="-8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/>
          <p:cNvGrpSpPr/>
          <p:nvPr/>
        </p:nvGrpSpPr>
        <p:grpSpPr>
          <a:xfrm>
            <a:off x="252001" y="2884092"/>
            <a:ext cx="8508007" cy="3342476"/>
            <a:chOff x="252001" y="2884092"/>
            <a:chExt cx="8508007" cy="334247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6763" y="3429977"/>
              <a:ext cx="2863215" cy="394577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780" y="4865526"/>
              <a:ext cx="2953226" cy="41395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836" y="5690834"/>
              <a:ext cx="6416326" cy="519970"/>
            </a:xfrm>
            <a:prstGeom prst="rect">
              <a:avLst/>
            </a:prstGeom>
          </p:spPr>
        </p:pic>
        <p:grpSp>
          <p:nvGrpSpPr>
            <p:cNvPr id="15" name="Agrupar 14"/>
            <p:cNvGrpSpPr/>
            <p:nvPr/>
          </p:nvGrpSpPr>
          <p:grpSpPr>
            <a:xfrm>
              <a:off x="252001" y="2884092"/>
              <a:ext cx="8508007" cy="3342476"/>
              <a:chOff x="252001" y="2884092"/>
              <a:chExt cx="8508007" cy="3342476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719" y="2884092"/>
                <a:ext cx="5287024" cy="2564207"/>
              </a:xfrm>
              <a:prstGeom prst="rect">
                <a:avLst/>
              </a:prstGeom>
            </p:spPr>
          </p:pic>
          <p:sp>
            <p:nvSpPr>
              <p:cNvPr id="14" name="Forma em L 13"/>
              <p:cNvSpPr/>
              <p:nvPr/>
            </p:nvSpPr>
            <p:spPr>
              <a:xfrm rot="16200000">
                <a:off x="4108987" y="1575546"/>
                <a:ext cx="794036" cy="8508007"/>
              </a:xfrm>
              <a:prstGeom prst="corner">
                <a:avLst>
                  <a:gd name="adj1" fmla="val 71022"/>
                  <a:gd name="adj2" fmla="val 707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20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quantidade de movimento na colisão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4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que duas esferas de massas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 </a:t>
                </a:r>
                <a:r>
                  <a:rPr lang="pt-BR" sz="20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sz="2000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movendo-se horizontalmente com velocidades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respectivamente, colidam, e imediatamente após a colisão suas velocidades sejam: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e</a:t>
                </a:r>
                <a:r>
                  <a:rPr lang="pt-B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sz="20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V</m:t>
                        </m:r>
                        <m:r>
                          <a:rPr lang="pt-B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pt-BR" sz="20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B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também na direção horizontal.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693989"/>
                <a:ext cx="8640000" cy="1015663"/>
              </a:xfrm>
              <a:prstGeom prst="rect">
                <a:avLst/>
              </a:prstGeom>
              <a:blipFill>
                <a:blip r:embed="rId2"/>
                <a:stretch>
                  <a:fillRect l="-564" t="-4217" r="-564" b="-8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grupar 2"/>
          <p:cNvGrpSpPr/>
          <p:nvPr/>
        </p:nvGrpSpPr>
        <p:grpSpPr>
          <a:xfrm>
            <a:off x="297719" y="2884092"/>
            <a:ext cx="8462287" cy="3326712"/>
            <a:chOff x="297719" y="2884092"/>
            <a:chExt cx="8462287" cy="3326712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6763" y="3429977"/>
              <a:ext cx="2863215" cy="394577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780" y="4865526"/>
              <a:ext cx="2953226" cy="413957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836" y="5690834"/>
              <a:ext cx="6416326" cy="51997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719" y="2884092"/>
              <a:ext cx="5287024" cy="2564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energia cinética em uma colisão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Imediatamente antes da colisão a energia cinética do sistema é: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73" y="2112459"/>
            <a:ext cx="3320415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energia cinética em uma colisão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Imediatamente antes da colisão a energia cinética do sistema é: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157782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imediatamente depois: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73" y="2112459"/>
            <a:ext cx="3320415" cy="7772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6" y="3557594"/>
            <a:ext cx="353187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A energia cinética em uma colisão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69398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Imediatamente antes da colisão a energia cinética do sistema é: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157782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imediatamente depois: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73" y="2112459"/>
            <a:ext cx="3320415" cy="7772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6" y="3557594"/>
            <a:ext cx="3531870" cy="77152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51999" y="4699056"/>
            <a:ext cx="3217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energia cinética do sistema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44" y="5184752"/>
            <a:ext cx="1971675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perfeitamente 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perfeitamente elástica quando, após ocorrer, os corpos seguem separados: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2" y="2579736"/>
            <a:ext cx="117348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perfeitamente 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perfeitamente elástica quando, após ocorrer, os corpos seguem separados: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493589"/>
            <a:ext cx="504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não há perda de energia cinética do sistema: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2" y="2579736"/>
            <a:ext cx="1173480" cy="5000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629" y="4106910"/>
            <a:ext cx="2440305" cy="7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parcialmente 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parcialmente elástica quando, após ocorrer, os corpos seguem separados: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2" y="2579736"/>
            <a:ext cx="117348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parcialmente 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parcialmente elástica quando, após ocorrer, os corpos seguem separados: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493589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há perda de energia cinética do sistema: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2" y="2579736"/>
            <a:ext cx="1173480" cy="500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629" y="4118490"/>
            <a:ext cx="2440305" cy="7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parcialmente 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parcialmente elástica quando, após ocorrer, os corpos seguem separados: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493589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há perda de energia cinética do sistema: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42" y="2579736"/>
            <a:ext cx="1173480" cy="500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629" y="4118490"/>
            <a:ext cx="2440305" cy="7057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999" y="5277889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Essa é a situação mais comum para a colisão entre dois corpos em que não ocorre</a:t>
            </a:r>
          </a:p>
          <a:p>
            <a:pPr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nenhuma particularidade.</a:t>
            </a:r>
          </a:p>
        </p:txBody>
      </p:sp>
    </p:spTree>
    <p:extLst>
      <p:ext uri="{BB962C8B-B14F-4D97-AF65-F5344CB8AC3E}">
        <p14:creationId xmlns:p14="http://schemas.microsoft.com/office/powerpoint/2010/main" val="33146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Principais conceitos que você vai aprender:</a:t>
            </a:r>
          </a:p>
          <a:p>
            <a:r>
              <a:rPr lang="pt-BR" dirty="0"/>
              <a:t>Impulso</a:t>
            </a:r>
          </a:p>
          <a:p>
            <a:r>
              <a:rPr lang="pt-BR" dirty="0"/>
              <a:t>Quantidade de movimento</a:t>
            </a:r>
          </a:p>
          <a:p>
            <a:r>
              <a:rPr lang="pt-BR" dirty="0"/>
              <a:t>Variação da quantidade de movimento</a:t>
            </a:r>
          </a:p>
          <a:p>
            <a:r>
              <a:rPr lang="pt-BR" dirty="0"/>
              <a:t>Colisão elástica, parcialmente elástica e inelástica</a:t>
            </a:r>
          </a:p>
          <a:p>
            <a:r>
              <a:rPr lang="pt-BR" dirty="0"/>
              <a:t>Coeficiente de restituição</a:t>
            </a:r>
          </a:p>
          <a:p>
            <a:r>
              <a:rPr lang="pt-BR" dirty="0"/>
              <a:t>Conservação da quantidade de movimento</a:t>
            </a:r>
          </a:p>
        </p:txBody>
      </p:sp>
    </p:spTree>
    <p:extLst>
      <p:ext uri="{BB962C8B-B14F-4D97-AF65-F5344CB8AC3E}">
        <p14:creationId xmlns:p14="http://schemas.microsoft.com/office/powerpoint/2010/main" val="29682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inelástica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inelástica quando, após ocorrer, os corpos seguem juntos: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706" y="2379873"/>
            <a:ext cx="120015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inelástica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inelástica quando, após ocorrer, os corpos seguem juntos: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320163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há perda de energia cinética do sistema: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29" y="3945064"/>
            <a:ext cx="2440305" cy="7057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06" y="2379873"/>
            <a:ext cx="120015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Colisão inelástica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37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colisão é denominada inelástica quando, após ocorrer, os corpos seguem juntos: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999" y="3320163"/>
            <a:ext cx="460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 há perda de energia cinética do sistema: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29" y="3945064"/>
            <a:ext cx="2440305" cy="7057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51999" y="5214068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Essa situação ocorre nas colisões traseiras entre veículos, em que imediatamente</a:t>
            </a:r>
          </a:p>
          <a:p>
            <a:pPr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após a colisão o veículo de trás arrasta o da frente.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706" y="2379873"/>
            <a:ext cx="1200150" cy="5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Antes do choque, os corpos A e B se aproximam com velocidade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</a:t>
            </a:r>
            <a:r>
              <a:rPr lang="pt-B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(velocidade relativa de aproximação).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2698873"/>
            <a:ext cx="8640000" cy="20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Antes do choque, os corpos A e B se aproximam com velocidade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</a:t>
            </a:r>
            <a:r>
              <a:rPr lang="pt-B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(velocidade relativa de aproximação).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2698873"/>
            <a:ext cx="8640000" cy="20145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296" y="5162520"/>
            <a:ext cx="2097405" cy="4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Antes do choque, os corpos A e B se aproximam com velocidade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</a:t>
            </a:r>
            <a:r>
              <a:rPr lang="pt-B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(velocidade relativa de aproximação).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2712148"/>
            <a:ext cx="8640000" cy="2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Antes do choque, os corpos A e B se aproximam com velocidade </a:t>
            </a:r>
            <a:r>
              <a:rPr lang="pt-BR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</a:t>
            </a:r>
            <a:r>
              <a:rPr lang="pt-BR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(velocidade relativa de aproximação).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9" y="2712148"/>
            <a:ext cx="8640000" cy="21771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14" y="5162520"/>
            <a:ext cx="2503170" cy="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coeficiente de restituição (e) de um choque é definido pela razão entre as velocidades de afastamento e de aproximação.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36" y="2572745"/>
            <a:ext cx="2482691" cy="9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 txBox="1">
            <a:spLocks/>
          </p:cNvSpPr>
          <p:nvPr/>
        </p:nvSpPr>
        <p:spPr>
          <a:xfrm>
            <a:off x="251999" y="776375"/>
            <a:ext cx="8640000" cy="5434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005E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C3005E"/>
                </a:solidFill>
              </a:rPr>
              <a:t>Classificação das colisões</a:t>
            </a:r>
            <a:endParaRPr lang="pt-BR" dirty="0">
              <a:solidFill>
                <a:srgbClr val="C3005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7481" y="1210582"/>
            <a:ext cx="7648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Coeficiente de restituição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999" y="1754949"/>
            <a:ext cx="8640000" cy="68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coeficiente de restituição (e) de um choque é definido pela razão entre as velocidades de afastamento e de aproximação.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36" y="2572745"/>
            <a:ext cx="2482691" cy="98440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999" y="3899254"/>
            <a:ext cx="86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coeficiente de restituição e a classificação das colisões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4321334"/>
            <a:ext cx="8640000" cy="18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7" y="1204913"/>
            <a:ext cx="6940061" cy="51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dirty="0">
                <a:solidFill>
                  <a:srgbClr val="C3005E"/>
                </a:solidFill>
              </a:rPr>
              <a:t>DINÂMICA IMPULSIVA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1210180"/>
            <a:ext cx="7543800" cy="50006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7827344" y="1611380"/>
            <a:ext cx="116089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Shawn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Hempel</a:t>
            </a:r>
            <a:r>
              <a:rPr lang="pt-BR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pt-BR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Shutterstock</a:t>
            </a:r>
            <a:endParaRPr lang="pt-BR" sz="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6" y="1465384"/>
            <a:ext cx="7751995" cy="47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DINÂMICA IMPULSIVA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5" y="1137138"/>
            <a:ext cx="7362091" cy="51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DINÂMICA IMPULSIVA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4" y="1418493"/>
            <a:ext cx="7710411" cy="493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1380027"/>
            <a:ext cx="7139353" cy="49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3" y="1863969"/>
            <a:ext cx="8381071" cy="328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999" y="726831"/>
            <a:ext cx="8640000" cy="5483974"/>
          </a:xfrm>
        </p:spPr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5" y="1137139"/>
            <a:ext cx="6670430" cy="519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5" y="1266092"/>
            <a:ext cx="8162223" cy="321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1513"/>
            <a:ext cx="7872048" cy="15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999" y="504093"/>
            <a:ext cx="8640000" cy="5462954"/>
          </a:xfrm>
        </p:spPr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867509"/>
            <a:ext cx="567396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1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999" y="621324"/>
            <a:ext cx="8640000" cy="5589482"/>
          </a:xfrm>
        </p:spPr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090245"/>
            <a:ext cx="8558807" cy="51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6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999" y="586154"/>
            <a:ext cx="8640000" cy="5624651"/>
          </a:xfrm>
        </p:spPr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8" y="1254368"/>
            <a:ext cx="6822830" cy="50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Impulso de uma força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51999" y="1385189"/>
                <a:ext cx="8640000" cy="728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600"/>
                  </a:lnSpc>
                </a:pP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Considere um corpo de massa </a:t>
                </a:r>
                <a:r>
                  <a:rPr lang="pt-BR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m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que, a partir de certo instante </a:t>
                </a:r>
                <a:r>
                  <a:rPr lang="pt-BR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t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, recebe a ação de uma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constante, durante certo intervalo de tempo </a:t>
                </a:r>
                <a:r>
                  <a:rPr lang="pt-BR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Δ</a:t>
                </a:r>
                <a:r>
                  <a:rPr lang="pt-BR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t</a:t>
                </a:r>
                <a:r>
                  <a:rPr lang="pt-B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.</a:t>
                </a:r>
                <a:endParaRPr lang="pt-BR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9" y="1385189"/>
                <a:ext cx="8640000" cy="728597"/>
              </a:xfrm>
              <a:prstGeom prst="rect">
                <a:avLst/>
              </a:prstGeom>
              <a:blipFill>
                <a:blip r:embed="rId3"/>
                <a:stretch>
                  <a:fillRect l="-564" t="-833" r="-564" b="-1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0" y="2383350"/>
            <a:ext cx="8057658" cy="21807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118" y="4984860"/>
            <a:ext cx="1899762" cy="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184032"/>
            <a:ext cx="6591886" cy="524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9" y="1301262"/>
            <a:ext cx="7109103" cy="500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1111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85" y="1113692"/>
            <a:ext cx="6752491" cy="524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360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8" y="1664677"/>
            <a:ext cx="8716037" cy="375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10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1" y="1101969"/>
            <a:ext cx="6224954" cy="500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04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87" y="1366838"/>
            <a:ext cx="6698290" cy="50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052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" y="1828801"/>
            <a:ext cx="8348467" cy="385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962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4" y="1230922"/>
            <a:ext cx="6114016" cy="48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6821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8" y="1395046"/>
            <a:ext cx="618978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3" y="2823797"/>
            <a:ext cx="7507222" cy="347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8636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8" y="1160584"/>
            <a:ext cx="7537939" cy="525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6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Impulso de uma força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77481" y="1210582"/>
            <a:ext cx="574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Gráfico do impulso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962084"/>
            <a:ext cx="3577999" cy="33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1477108"/>
            <a:ext cx="7515654" cy="43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484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1324708"/>
            <a:ext cx="7420707" cy="504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8295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DINÂMICA IMPULSIVA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2" y="1148863"/>
            <a:ext cx="6869613" cy="524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006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2" y="1207477"/>
            <a:ext cx="7197969" cy="48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095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smtClean="0"/>
              <a:t>DINÂMICA IMPULSIVA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1" y="1290637"/>
            <a:ext cx="7104184" cy="493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8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999" y="644769"/>
            <a:ext cx="8640000" cy="5566036"/>
          </a:xfrm>
        </p:spPr>
        <p:txBody>
          <a:bodyPr/>
          <a:lstStyle/>
          <a:p>
            <a:r>
              <a:rPr lang="pt-BR" sz="1600" dirty="0" smtClean="0"/>
              <a:t>DINÂMICA IMPULSIVA</a:t>
            </a:r>
            <a:endParaRPr lang="pt-BR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62" y="902677"/>
            <a:ext cx="6775938" cy="539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2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Texto 1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pt-BR" b="1" dirty="0">
                    <a:solidFill>
                      <a:srgbClr val="C3005E"/>
                    </a:solidFill>
                  </a:rPr>
                  <a:t>Impulso de uma força </a:t>
                </a:r>
                <a:r>
                  <a:rPr lang="pt-BR" dirty="0">
                    <a:solidFill>
                      <a:srgbClr val="C3005E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b="1" i="1" smtClean="0">
                            <a:solidFill>
                              <a:srgbClr val="C3005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-BR" b="1" i="1" dirty="0">
                            <a:solidFill>
                              <a:srgbClr val="C3005E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C3005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" name="Espaço Reservado para Tex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17" t="-6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477481" y="1210582"/>
            <a:ext cx="574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C3005E"/>
                </a:solidFill>
                <a:latin typeface="Trebuchet MS" panose="020B0603020202020204" pitchFamily="34" charset="0"/>
              </a:rPr>
              <a:t>Gráfico do impulso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99" y="1962084"/>
            <a:ext cx="3577999" cy="3398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256" y="5527040"/>
            <a:ext cx="1193483" cy="5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s de slides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1626</Words>
  <Application>Microsoft Office PowerPoint</Application>
  <PresentationFormat>Apresentação na tela (4:3)</PresentationFormat>
  <Paragraphs>224</Paragraphs>
  <Slides>85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85</vt:i4>
      </vt:variant>
    </vt:vector>
  </HeadingPairs>
  <TitlesOfParts>
    <vt:vector size="86" baseType="lpstr">
      <vt:lpstr>Modelos de slides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Ético</dc:creator>
  <cp:lastModifiedBy>Pessoal</cp:lastModifiedBy>
  <cp:revision>89</cp:revision>
  <dcterms:created xsi:type="dcterms:W3CDTF">2017-10-06T20:41:42Z</dcterms:created>
  <dcterms:modified xsi:type="dcterms:W3CDTF">2019-09-08T20:51:29Z</dcterms:modified>
</cp:coreProperties>
</file>